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6" r:id="rId20"/>
    <p:sldId id="274" r:id="rId21"/>
    <p:sldId id="277" r:id="rId22"/>
    <p:sldId id="279" r:id="rId23"/>
    <p:sldId id="275" r:id="rId24"/>
    <p:sldId id="278"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0033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657" autoAdjust="0"/>
    <p:restoredTop sz="94660"/>
  </p:normalViewPr>
  <p:slideViewPr>
    <p:cSldViewPr>
      <p:cViewPr varScale="1">
        <p:scale>
          <a:sx n="91" d="100"/>
          <a:sy n="91" d="100"/>
        </p:scale>
        <p:origin x="-258"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6/25/2014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6/25/2014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6/25/2014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en.wikipedia.org/wiki/Capacitance"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en.wikipedia.org/wiki/Synchronization_(alternating_current)"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38201"/>
            <a:ext cx="7772400" cy="2762250"/>
          </a:xfrm>
        </p:spPr>
        <p:txBody>
          <a:bodyPr>
            <a:normAutofit fontScale="90000"/>
          </a:bodyPr>
          <a:lstStyle/>
          <a:p>
            <a:r>
              <a:rPr lang="en-US" b="1" dirty="0" smtClean="0">
                <a:solidFill>
                  <a:srgbClr val="7030A0"/>
                </a:solidFill>
              </a:rPr>
              <a:t>MODALITIES FOR CROSS BORDER CONNECTIVITY AND RELATED OPERATIONAL ISSUES-HVDC AND RADIAL MODE CONNECTIONS</a:t>
            </a:r>
            <a:endParaRPr lang="en-US" b="1" dirty="0">
              <a:solidFill>
                <a:srgbClr val="7030A0"/>
              </a:solidFill>
            </a:endParaRPr>
          </a:p>
        </p:txBody>
      </p:sp>
      <p:sp>
        <p:nvSpPr>
          <p:cNvPr id="3" name="Subtitle 2"/>
          <p:cNvSpPr>
            <a:spLocks noGrp="1"/>
          </p:cNvSpPr>
          <p:nvPr>
            <p:ph type="subTitle" idx="1"/>
          </p:nvPr>
        </p:nvSpPr>
        <p:spPr/>
        <p:txBody>
          <a:bodyPr/>
          <a:lstStyle/>
          <a:p>
            <a:r>
              <a:rPr lang="en-US" b="1" dirty="0" smtClean="0">
                <a:solidFill>
                  <a:srgbClr val="000099"/>
                </a:solidFill>
              </a:rPr>
              <a:t>SK SINGH, CHIEF ENGINEER, COMMERCIAL, NBPDCL, INDIA</a:t>
            </a:r>
            <a:endParaRPr lang="en-US" b="1" dirty="0">
              <a:solidFill>
                <a:srgbClr val="000099"/>
              </a:solidFill>
            </a:endParaRPr>
          </a:p>
        </p:txBody>
      </p:sp>
    </p:spTree>
    <p:extLst>
      <p:ext uri="{BB962C8B-B14F-4D97-AF65-F5344CB8AC3E}">
        <p14:creationId xmlns="" xmlns:p14="http://schemas.microsoft.com/office/powerpoint/2010/main" val="50092323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7030A0"/>
                </a:solidFill>
              </a:rPr>
              <a:t>EXISTING POWER TRADE-BHUTAN</a:t>
            </a:r>
            <a:endParaRPr lang="en-US" dirty="0"/>
          </a:p>
        </p:txBody>
      </p:sp>
      <p:sp>
        <p:nvSpPr>
          <p:cNvPr id="3" name="Content Placeholder 2"/>
          <p:cNvSpPr>
            <a:spLocks noGrp="1"/>
          </p:cNvSpPr>
          <p:nvPr>
            <p:ph idx="1"/>
          </p:nvPr>
        </p:nvSpPr>
        <p:spPr/>
        <p:txBody>
          <a:bodyPr>
            <a:normAutofit lnSpcReduction="10000"/>
          </a:bodyPr>
          <a:lstStyle/>
          <a:p>
            <a:pPr lvl="0"/>
            <a:r>
              <a:rPr lang="en-US" b="1" dirty="0" smtClean="0">
                <a:solidFill>
                  <a:srgbClr val="000099"/>
                </a:solidFill>
              </a:rPr>
              <a:t>INDIA PURCHASES ON AN AVERAGE 300 MW FROM CHUKHA HEP AND 60 MW OF KURICHHU HEP. </a:t>
            </a:r>
          </a:p>
          <a:p>
            <a:pPr lvl="0"/>
            <a:r>
              <a:rPr lang="en-US" b="1" dirty="0" smtClean="0">
                <a:solidFill>
                  <a:srgbClr val="000099"/>
                </a:solidFill>
              </a:rPr>
              <a:t>IT IS PROPOSED TO PURCHASE THE ENTIRE SURPLUS POWER FROM TALA HEP AFTER ITS COMMISSIONING.</a:t>
            </a:r>
          </a:p>
          <a:p>
            <a:pPr lvl="0"/>
            <a:r>
              <a:rPr lang="en-US" b="1" dirty="0" smtClean="0">
                <a:solidFill>
                  <a:srgbClr val="000099"/>
                </a:solidFill>
              </a:rPr>
              <a:t>INDIA HAS AGREED TO IMPORT A MINIMUM OF 5,000 MW OF ELECTRICITY FROM BHUTAN BY THE YEAR 2020. </a:t>
            </a:r>
          </a:p>
          <a:p>
            <a:endParaRPr lang="en-US" dirty="0"/>
          </a:p>
        </p:txBody>
      </p:sp>
    </p:spTree>
    <p:extLst>
      <p:ext uri="{BB962C8B-B14F-4D97-AF65-F5344CB8AC3E}">
        <p14:creationId xmlns="" xmlns:p14="http://schemas.microsoft.com/office/powerpoint/2010/main" val="27839945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7030A0"/>
                </a:solidFill>
              </a:rPr>
              <a:t>EXISTING POWER TRADE-BHUTAN</a:t>
            </a:r>
            <a:endParaRPr lang="en-US" dirty="0"/>
          </a:p>
        </p:txBody>
      </p:sp>
      <p:sp>
        <p:nvSpPr>
          <p:cNvPr id="3" name="Content Placeholder 2"/>
          <p:cNvSpPr>
            <a:spLocks noGrp="1"/>
          </p:cNvSpPr>
          <p:nvPr>
            <p:ph idx="1"/>
          </p:nvPr>
        </p:nvSpPr>
        <p:spPr>
          <a:xfrm>
            <a:off x="457200" y="1600200"/>
            <a:ext cx="8229600" cy="5105400"/>
          </a:xfrm>
        </p:spPr>
        <p:txBody>
          <a:bodyPr>
            <a:normAutofit/>
          </a:bodyPr>
          <a:lstStyle/>
          <a:p>
            <a:pPr lvl="0" algn="just"/>
            <a:r>
              <a:rPr lang="en-US" b="1" dirty="0" smtClean="0">
                <a:solidFill>
                  <a:srgbClr val="000099"/>
                </a:solidFill>
              </a:rPr>
              <a:t>THE AGREEMENT IS TO HAVE A LONG-TERM FRAMEWORK FOR COOPERATION AND ALSO TO OPEN UP COOPERATION TO BOTH PUBLIC AND PRIVATE ENTITIES. </a:t>
            </a:r>
          </a:p>
          <a:p>
            <a:pPr algn="just"/>
            <a:r>
              <a:rPr lang="en-US" b="1" dirty="0" smtClean="0">
                <a:solidFill>
                  <a:srgbClr val="000099"/>
                </a:solidFill>
              </a:rPr>
              <a:t>HENCEFORTH, THE COOPERATION WOULD BE MORE ON COMMERCIAL TERMS AND POWER PURCHASE AGREEMENTS ARE BEING SIGNED PRIOR TO THE IMPLEMENTATION OF THE PROJECTS</a:t>
            </a:r>
            <a:endParaRPr lang="en-US" b="1" dirty="0">
              <a:solidFill>
                <a:srgbClr val="000099"/>
              </a:solidFill>
            </a:endParaRPr>
          </a:p>
        </p:txBody>
      </p:sp>
    </p:spTree>
    <p:extLst>
      <p:ext uri="{BB962C8B-B14F-4D97-AF65-F5344CB8AC3E}">
        <p14:creationId xmlns="" xmlns:p14="http://schemas.microsoft.com/office/powerpoint/2010/main" val="193223865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782762"/>
          </a:xfrm>
        </p:spPr>
        <p:txBody>
          <a:bodyPr>
            <a:normAutofit fontScale="90000"/>
          </a:bodyPr>
          <a:lstStyle/>
          <a:p>
            <a:r>
              <a:rPr lang="en-US" b="1" u="dotDotDash" dirty="0">
                <a:solidFill>
                  <a:srgbClr val="C00000"/>
                </a:solidFill>
              </a:rPr>
              <a:t>OTHER SAARC </a:t>
            </a:r>
            <a:r>
              <a:rPr lang="en-US" b="1" u="dotDotDash" dirty="0" smtClean="0">
                <a:solidFill>
                  <a:srgbClr val="C00000"/>
                </a:solidFill>
              </a:rPr>
              <a:t>COUNTRIES-</a:t>
            </a:r>
            <a:r>
              <a:rPr lang="en-US" b="1" dirty="0">
                <a:solidFill>
                  <a:srgbClr val="C00000"/>
                </a:solidFill>
              </a:rPr>
              <a:t/>
            </a:r>
            <a:br>
              <a:rPr lang="en-US" b="1" dirty="0">
                <a:solidFill>
                  <a:srgbClr val="C00000"/>
                </a:solidFill>
              </a:rPr>
            </a:br>
            <a:r>
              <a:rPr lang="en-US" b="1" u="dotDotDash" dirty="0">
                <a:solidFill>
                  <a:srgbClr val="C00000"/>
                </a:solidFill>
              </a:rPr>
              <a:t>NO TRADE WITH BIHAR</a:t>
            </a:r>
            <a:r>
              <a:rPr lang="en-US" b="1" dirty="0">
                <a:solidFill>
                  <a:srgbClr val="C00000"/>
                </a:solidFill>
              </a:rPr>
              <a:t/>
            </a:r>
            <a:br>
              <a:rPr lang="en-US" b="1" dirty="0">
                <a:solidFill>
                  <a:srgbClr val="C00000"/>
                </a:solidFill>
              </a:rPr>
            </a:br>
            <a:endParaRPr lang="en-US" b="1" dirty="0">
              <a:solidFill>
                <a:srgbClr val="C00000"/>
              </a:solidFill>
            </a:endParaRPr>
          </a:p>
        </p:txBody>
      </p:sp>
      <p:sp>
        <p:nvSpPr>
          <p:cNvPr id="3" name="Content Placeholder 2"/>
          <p:cNvSpPr>
            <a:spLocks noGrp="1"/>
          </p:cNvSpPr>
          <p:nvPr>
            <p:ph idx="1"/>
          </p:nvPr>
        </p:nvSpPr>
        <p:spPr>
          <a:xfrm>
            <a:off x="457200" y="1752600"/>
            <a:ext cx="8229600" cy="4876800"/>
          </a:xfrm>
        </p:spPr>
        <p:txBody>
          <a:bodyPr>
            <a:normAutofit/>
          </a:bodyPr>
          <a:lstStyle/>
          <a:p>
            <a:r>
              <a:rPr lang="en-US" b="1" u="sng" dirty="0" smtClean="0"/>
              <a:t>BANGLADESH</a:t>
            </a:r>
          </a:p>
          <a:p>
            <a:pPr algn="just"/>
            <a:r>
              <a:rPr lang="en-US" b="1" dirty="0" smtClean="0">
                <a:solidFill>
                  <a:srgbClr val="003300"/>
                </a:solidFill>
              </a:rPr>
              <a:t>INDIA HAS ALSO STARTED SUPPLYING 250 MW POWER TO BANGLADESH FROM EASTERN GRID. </a:t>
            </a:r>
          </a:p>
          <a:p>
            <a:pPr algn="just"/>
            <a:r>
              <a:rPr lang="en-US" b="1" dirty="0" smtClean="0">
                <a:solidFill>
                  <a:srgbClr val="003300"/>
                </a:solidFill>
              </a:rPr>
              <a:t>BIHAR MAY OPTION OF SUPPLYING SURPLUS TO BANGLADESH AFTER THE COMMISSIONING OF THE UPCOMING POWER PROJECTS UNDER CENTRAL SECTOR AND LONG TERM PPA WITH IPPS.</a:t>
            </a:r>
          </a:p>
          <a:p>
            <a:endParaRPr lang="en-US" dirty="0"/>
          </a:p>
        </p:txBody>
      </p:sp>
    </p:spTree>
    <p:extLst>
      <p:ext uri="{BB962C8B-B14F-4D97-AF65-F5344CB8AC3E}">
        <p14:creationId xmlns="" xmlns:p14="http://schemas.microsoft.com/office/powerpoint/2010/main" val="360095838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fontScale="90000"/>
          </a:bodyPr>
          <a:lstStyle/>
          <a:p>
            <a:r>
              <a:rPr lang="en-US" b="1" u="wavy" dirty="0" smtClean="0"/>
              <a:t/>
            </a:r>
            <a:br>
              <a:rPr lang="en-US" b="1" u="wavy" dirty="0" smtClean="0"/>
            </a:br>
            <a:r>
              <a:rPr lang="en-US" b="1" u="wavy" dirty="0" smtClean="0">
                <a:solidFill>
                  <a:srgbClr val="C00000"/>
                </a:solidFill>
              </a:rPr>
              <a:t>PAKISTAN</a:t>
            </a:r>
            <a:r>
              <a:rPr lang="en-US" dirty="0">
                <a:solidFill>
                  <a:srgbClr val="C00000"/>
                </a:solidFill>
              </a:rPr>
              <a:t/>
            </a:r>
            <a:br>
              <a:rPr lang="en-US" dirty="0">
                <a:solidFill>
                  <a:srgbClr val="C00000"/>
                </a:solidFill>
              </a:rPr>
            </a:br>
            <a:endParaRPr lang="en-US" dirty="0">
              <a:solidFill>
                <a:srgbClr val="C00000"/>
              </a:solidFill>
            </a:endParaRPr>
          </a:p>
        </p:txBody>
      </p:sp>
      <p:sp>
        <p:nvSpPr>
          <p:cNvPr id="3" name="Content Placeholder 2"/>
          <p:cNvSpPr>
            <a:spLocks noGrp="1"/>
          </p:cNvSpPr>
          <p:nvPr>
            <p:ph idx="1"/>
          </p:nvPr>
        </p:nvSpPr>
        <p:spPr>
          <a:xfrm>
            <a:off x="457200" y="1600200"/>
            <a:ext cx="8229600" cy="5029200"/>
          </a:xfrm>
        </p:spPr>
        <p:txBody>
          <a:bodyPr>
            <a:normAutofit lnSpcReduction="10000"/>
          </a:bodyPr>
          <a:lstStyle/>
          <a:p>
            <a:pPr algn="just"/>
            <a:r>
              <a:rPr lang="en-US" b="1" dirty="0" smtClean="0">
                <a:solidFill>
                  <a:srgbClr val="003300"/>
                </a:solidFill>
              </a:rPr>
              <a:t>PAKISTAN CONFIRMED AVAILABILITY OF ONLY ABOUT 300 MW CAPACITY FOR EXPORT DURING NEXT TEN YEARS AND PROPOSED A TARIFF OF 8.49 CENTS PER UNIT AT 60% LOAD FACTOR AND 6.69 CENTS PER UNIT AT 90% LOAD FACTOR. </a:t>
            </a:r>
          </a:p>
          <a:p>
            <a:pPr algn="just"/>
            <a:r>
              <a:rPr lang="en-US" b="1" dirty="0" smtClean="0">
                <a:solidFill>
                  <a:srgbClr val="003300"/>
                </a:solidFill>
              </a:rPr>
              <a:t>INDIA PROPOSED AN ALTERNATIVE ARRANGEMENT OF "TAKE AND PAY" INSTEAD OF "TAKE OR PAY" ARRANGEMENT PROPOSED BY PAKISTAN. THERE HAS BEEN NO FURTHER PROGRESS ON THE MATTER.</a:t>
            </a:r>
          </a:p>
          <a:p>
            <a:endParaRPr lang="en-US" dirty="0"/>
          </a:p>
        </p:txBody>
      </p:sp>
    </p:spTree>
    <p:extLst>
      <p:ext uri="{BB962C8B-B14F-4D97-AF65-F5344CB8AC3E}">
        <p14:creationId xmlns="" xmlns:p14="http://schemas.microsoft.com/office/powerpoint/2010/main" val="41689251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u="wavy" dirty="0" smtClean="0">
                <a:solidFill>
                  <a:srgbClr val="003300"/>
                </a:solidFill>
              </a:rPr>
              <a:t>MYANMAR</a:t>
            </a:r>
            <a:endParaRPr lang="en-US" dirty="0">
              <a:solidFill>
                <a:srgbClr val="003300"/>
              </a:solidFill>
            </a:endParaRPr>
          </a:p>
        </p:txBody>
      </p:sp>
      <p:sp>
        <p:nvSpPr>
          <p:cNvPr id="3" name="Content Placeholder 2"/>
          <p:cNvSpPr>
            <a:spLocks noGrp="1"/>
          </p:cNvSpPr>
          <p:nvPr>
            <p:ph idx="1"/>
          </p:nvPr>
        </p:nvSpPr>
        <p:spPr/>
        <p:txBody>
          <a:bodyPr>
            <a:normAutofit fontScale="92500" lnSpcReduction="20000"/>
          </a:bodyPr>
          <a:lstStyle/>
          <a:p>
            <a:pPr>
              <a:lnSpc>
                <a:spcPct val="200000"/>
              </a:lnSpc>
            </a:pPr>
            <a:r>
              <a:rPr lang="en-US" b="1" dirty="0" smtClean="0"/>
              <a:t>INDIA HAD EXTENDED ASSISTANCE FOR DESIGN AND ENGINEERING OF SEDAWYGI HEP (25 MW). </a:t>
            </a:r>
          </a:p>
          <a:p>
            <a:pPr>
              <a:lnSpc>
                <a:spcPct val="200000"/>
              </a:lnSpc>
            </a:pPr>
            <a:r>
              <a:rPr lang="en-US" b="1" dirty="0" smtClean="0"/>
              <a:t>IN ADDITION, TAMANTHI HEP (1200 MW) HAS BEEN IDENTIFIED AS A MUTUAL BENEFIT PROJECT. </a:t>
            </a:r>
          </a:p>
          <a:p>
            <a:pPr>
              <a:lnSpc>
                <a:spcPct val="200000"/>
              </a:lnSpc>
            </a:pPr>
            <a:endParaRPr lang="en-US" b="1" dirty="0"/>
          </a:p>
        </p:txBody>
      </p:sp>
    </p:spTree>
    <p:extLst>
      <p:ext uri="{BB962C8B-B14F-4D97-AF65-F5344CB8AC3E}">
        <p14:creationId xmlns="" xmlns:p14="http://schemas.microsoft.com/office/powerpoint/2010/main" val="135818023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wavy" dirty="0">
                <a:solidFill>
                  <a:srgbClr val="003300"/>
                </a:solidFill>
              </a:rPr>
              <a:t>MYANMAR</a:t>
            </a:r>
            <a:endParaRPr lang="en-US" dirty="0"/>
          </a:p>
        </p:txBody>
      </p:sp>
      <p:sp>
        <p:nvSpPr>
          <p:cNvPr id="3" name="Content Placeholder 2"/>
          <p:cNvSpPr>
            <a:spLocks noGrp="1"/>
          </p:cNvSpPr>
          <p:nvPr>
            <p:ph idx="1"/>
          </p:nvPr>
        </p:nvSpPr>
        <p:spPr>
          <a:xfrm>
            <a:off x="76200" y="1371600"/>
            <a:ext cx="8839200" cy="5410200"/>
          </a:xfrm>
        </p:spPr>
        <p:txBody>
          <a:bodyPr>
            <a:normAutofit fontScale="92500"/>
          </a:bodyPr>
          <a:lstStyle/>
          <a:p>
            <a:pPr algn="just"/>
            <a:r>
              <a:rPr lang="en-US" b="1" dirty="0" smtClean="0"/>
              <a:t>THREE PROJECT SITES HAVE BEEN ESTABLISHED FOR DEVELOPMENT BY INDIA ON CHINDWIN RIVER. </a:t>
            </a:r>
          </a:p>
          <a:p>
            <a:pPr algn="just"/>
            <a:r>
              <a:rPr lang="en-US" b="1" dirty="0" smtClean="0"/>
              <a:t>PRE-FEASIBILITY REPORT OF TAMANTHI HEP HAS BEEN PREPARED BY NHPC AND SUBMITTED IN APRIL, 2005. </a:t>
            </a:r>
            <a:endParaRPr lang="en-US" b="1" dirty="0" smtClean="0"/>
          </a:p>
          <a:p>
            <a:pPr algn="just"/>
            <a:r>
              <a:rPr lang="en-US" b="1" dirty="0" smtClean="0"/>
              <a:t>DPR </a:t>
            </a:r>
            <a:r>
              <a:rPr lang="en-US" b="1" dirty="0" smtClean="0"/>
              <a:t>FOR THIS PROJECT IS NOW </a:t>
            </a:r>
            <a:r>
              <a:rPr lang="en-US" b="1" dirty="0" smtClean="0"/>
              <a:t>PREPARED </a:t>
            </a:r>
            <a:r>
              <a:rPr lang="en-US" b="1" dirty="0" smtClean="0"/>
              <a:t>BY NHPC FOR WHICH AN MOU IS </a:t>
            </a:r>
            <a:r>
              <a:rPr lang="en-US" b="1" dirty="0" smtClean="0"/>
              <a:t>TO </a:t>
            </a:r>
            <a:r>
              <a:rPr lang="en-US" b="1" dirty="0" smtClean="0"/>
              <a:t>BE SIGNED BETWEEN NHPC AND GOVT. OF MYANMAR. </a:t>
            </a:r>
            <a:endParaRPr lang="en-US" b="1" dirty="0" smtClean="0"/>
          </a:p>
          <a:p>
            <a:pPr algn="just"/>
            <a:r>
              <a:rPr lang="en-US" b="1" dirty="0" smtClean="0"/>
              <a:t>INDIA </a:t>
            </a:r>
            <a:r>
              <a:rPr lang="en-US" b="1" dirty="0" smtClean="0"/>
              <a:t>HAS ALSO ASSISTED MYANMAR BY WAY OF SETTING UP A DEMONSTRATION BIO-MASS GASSIFIER PLANT.</a:t>
            </a:r>
          </a:p>
          <a:p>
            <a:endParaRPr lang="en-US" dirty="0"/>
          </a:p>
        </p:txBody>
      </p:sp>
    </p:spTree>
    <p:extLst>
      <p:ext uri="{BB962C8B-B14F-4D97-AF65-F5344CB8AC3E}">
        <p14:creationId xmlns="" xmlns:p14="http://schemas.microsoft.com/office/powerpoint/2010/main" val="383253184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u="wavy" dirty="0">
                <a:solidFill>
                  <a:srgbClr val="003300"/>
                </a:solidFill>
              </a:rPr>
              <a:t>SRI </a:t>
            </a:r>
            <a:r>
              <a:rPr lang="en-US" b="1" u="wavy" dirty="0" smtClean="0">
                <a:solidFill>
                  <a:srgbClr val="003300"/>
                </a:solidFill>
              </a:rPr>
              <a:t>LANKA</a:t>
            </a:r>
            <a:endParaRPr lang="en-US" dirty="0">
              <a:solidFill>
                <a:srgbClr val="003300"/>
              </a:solidFill>
            </a:endParaRPr>
          </a:p>
        </p:txBody>
      </p:sp>
      <p:sp>
        <p:nvSpPr>
          <p:cNvPr id="3" name="Content Placeholder 2"/>
          <p:cNvSpPr>
            <a:spLocks noGrp="1"/>
          </p:cNvSpPr>
          <p:nvPr>
            <p:ph idx="1"/>
          </p:nvPr>
        </p:nvSpPr>
        <p:spPr>
          <a:xfrm>
            <a:off x="457200" y="1371600"/>
            <a:ext cx="8229600" cy="5486400"/>
          </a:xfrm>
        </p:spPr>
        <p:txBody>
          <a:bodyPr>
            <a:normAutofit fontScale="92500"/>
          </a:bodyPr>
          <a:lstStyle/>
          <a:p>
            <a:pPr algn="just"/>
            <a:r>
              <a:rPr lang="en-US" b="1" dirty="0" smtClean="0">
                <a:solidFill>
                  <a:srgbClr val="C00000"/>
                </a:solidFill>
              </a:rPr>
              <a:t>NTPC </a:t>
            </a:r>
            <a:r>
              <a:rPr lang="en-US" b="1" dirty="0" smtClean="0">
                <a:solidFill>
                  <a:srgbClr val="C00000"/>
                </a:solidFill>
              </a:rPr>
              <a:t>HAS PROPOSED </a:t>
            </a:r>
            <a:r>
              <a:rPr lang="en-US" b="1" dirty="0" smtClean="0">
                <a:solidFill>
                  <a:srgbClr val="C00000"/>
                </a:solidFill>
              </a:rPr>
              <a:t>TO SET UP A COAL-BASED POWER STATION IN SRI LANKA OF 2X250 MW CAPACITY. </a:t>
            </a:r>
          </a:p>
          <a:p>
            <a:pPr algn="just"/>
            <a:r>
              <a:rPr lang="en-US" b="1" dirty="0" smtClean="0">
                <a:solidFill>
                  <a:srgbClr val="C00000"/>
                </a:solidFill>
              </a:rPr>
              <a:t>THE DISCUSSIONS </a:t>
            </a:r>
            <a:r>
              <a:rPr lang="en-US" b="1" dirty="0" smtClean="0">
                <a:solidFill>
                  <a:srgbClr val="C00000"/>
                </a:solidFill>
              </a:rPr>
              <a:t>ON TO FINALIZE </a:t>
            </a:r>
            <a:r>
              <a:rPr lang="en-US" b="1" dirty="0" smtClean="0">
                <a:solidFill>
                  <a:srgbClr val="C00000"/>
                </a:solidFill>
              </a:rPr>
              <a:t>MOU</a:t>
            </a:r>
            <a:r>
              <a:rPr lang="en-US" b="1" dirty="0" smtClean="0">
                <a:solidFill>
                  <a:srgbClr val="C00000"/>
                </a:solidFill>
              </a:rPr>
              <a:t>.</a:t>
            </a:r>
          </a:p>
          <a:p>
            <a:pPr algn="just"/>
            <a:r>
              <a:rPr lang="en-US" b="1" dirty="0" smtClean="0">
                <a:solidFill>
                  <a:srgbClr val="C00000"/>
                </a:solidFill>
              </a:rPr>
              <a:t> </a:t>
            </a:r>
            <a:r>
              <a:rPr lang="en-US" b="1" dirty="0" smtClean="0">
                <a:solidFill>
                  <a:srgbClr val="C00000"/>
                </a:solidFill>
              </a:rPr>
              <a:t>USAID HAS TAKEN UP A FEASIBILITY STUDY FOR INDIA'S ELECTRICAL GRID INTERCONNECTIONS WITH BANGLADESH AND SRI LANKA. </a:t>
            </a:r>
            <a:endParaRPr lang="en-US" b="1" dirty="0" smtClean="0">
              <a:solidFill>
                <a:srgbClr val="C00000"/>
              </a:solidFill>
            </a:endParaRPr>
          </a:p>
          <a:p>
            <a:pPr algn="just"/>
            <a:r>
              <a:rPr lang="en-US" b="1" dirty="0" smtClean="0">
                <a:solidFill>
                  <a:srgbClr val="C00000"/>
                </a:solidFill>
              </a:rPr>
              <a:t>INDIA AGREED TO </a:t>
            </a:r>
            <a:r>
              <a:rPr lang="en-US" b="1" dirty="0" smtClean="0">
                <a:solidFill>
                  <a:srgbClr val="C00000"/>
                </a:solidFill>
              </a:rPr>
              <a:t>THIS STUDY (WHICH IS BEING TAKEN UP BY PGCIL) IN VIEW OF THE CONSENT OF BOTH BANGLADESH AND SRI LANKA FOR THE SAME.</a:t>
            </a:r>
          </a:p>
          <a:p>
            <a:endParaRPr lang="en-US" dirty="0"/>
          </a:p>
        </p:txBody>
      </p:sp>
    </p:spTree>
    <p:extLst>
      <p:ext uri="{BB962C8B-B14F-4D97-AF65-F5344CB8AC3E}">
        <p14:creationId xmlns="" xmlns:p14="http://schemas.microsoft.com/office/powerpoint/2010/main" val="238208419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rgbClr val="C00000"/>
                </a:solidFill>
              </a:rPr>
              <a:t>RELATED OPERATIONAL ISSUES-</a:t>
            </a:r>
            <a:br>
              <a:rPr lang="en-US" b="1" dirty="0" smtClean="0">
                <a:solidFill>
                  <a:srgbClr val="C00000"/>
                </a:solidFill>
              </a:rPr>
            </a:br>
            <a:r>
              <a:rPr lang="en-US" b="1" dirty="0" smtClean="0">
                <a:solidFill>
                  <a:srgbClr val="003300"/>
                </a:solidFill>
              </a:rPr>
              <a:t>HVDC-DISADVANTAGES</a:t>
            </a:r>
            <a:br>
              <a:rPr lang="en-US" b="1" dirty="0" smtClean="0">
                <a:solidFill>
                  <a:srgbClr val="003300"/>
                </a:solidFill>
              </a:rPr>
            </a:br>
            <a:endParaRPr lang="en-US" b="1" dirty="0">
              <a:solidFill>
                <a:srgbClr val="C00000"/>
              </a:solidFill>
            </a:endParaRPr>
          </a:p>
        </p:txBody>
      </p:sp>
      <p:sp>
        <p:nvSpPr>
          <p:cNvPr id="3" name="Content Placeholder 2"/>
          <p:cNvSpPr>
            <a:spLocks noGrp="1"/>
          </p:cNvSpPr>
          <p:nvPr>
            <p:ph idx="1"/>
          </p:nvPr>
        </p:nvSpPr>
        <p:spPr>
          <a:xfrm>
            <a:off x="609600" y="1600200"/>
            <a:ext cx="8229600" cy="4953000"/>
          </a:xfrm>
        </p:spPr>
        <p:txBody>
          <a:bodyPr>
            <a:normAutofit lnSpcReduction="10000"/>
          </a:bodyPr>
          <a:lstStyle/>
          <a:p>
            <a:r>
              <a:rPr lang="en-US" sz="4000" b="1" dirty="0" smtClean="0">
                <a:solidFill>
                  <a:srgbClr val="003300"/>
                </a:solidFill>
              </a:rPr>
              <a:t>HVDC GRID INTERCONNECTIONS HAS LIMITED QUANTUM OF POWER FLOW</a:t>
            </a:r>
          </a:p>
          <a:p>
            <a:r>
              <a:rPr lang="en-US" sz="4000" b="1" dirty="0" smtClean="0">
                <a:solidFill>
                  <a:srgbClr val="003300"/>
                </a:solidFill>
              </a:rPr>
              <a:t>LIMITED SUPPORT  IN PROVIDING BALANCING POWER</a:t>
            </a:r>
          </a:p>
          <a:p>
            <a:pPr algn="just"/>
            <a:r>
              <a:rPr lang="en-US" sz="4000" b="1" dirty="0" smtClean="0">
                <a:solidFill>
                  <a:srgbClr val="003300"/>
                </a:solidFill>
              </a:rPr>
              <a:t>THE HIGHER COST OF DC CONVERSION EQUIPMENT COMPARED TO AC SYSTEM.</a:t>
            </a:r>
            <a:endParaRPr lang="en-US" sz="4000" b="1" dirty="0">
              <a:solidFill>
                <a:srgbClr val="003300"/>
              </a:solidFill>
            </a:endParaRPr>
          </a:p>
        </p:txBody>
      </p:sp>
    </p:spTree>
    <p:extLst>
      <p:ext uri="{BB962C8B-B14F-4D97-AF65-F5344CB8AC3E}">
        <p14:creationId xmlns="" xmlns:p14="http://schemas.microsoft.com/office/powerpoint/2010/main" val="286296484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rgbClr val="C00000"/>
                </a:solidFill>
              </a:rPr>
              <a:t>RELATED OPERATIONAL </a:t>
            </a:r>
            <a:r>
              <a:rPr lang="en-US" b="1" dirty="0" smtClean="0">
                <a:solidFill>
                  <a:srgbClr val="C00000"/>
                </a:solidFill>
              </a:rPr>
              <a:t>ISSUES-HVDC-ADVANTAGES</a:t>
            </a:r>
            <a:endParaRPr lang="en-US" dirty="0"/>
          </a:p>
        </p:txBody>
      </p:sp>
      <p:sp>
        <p:nvSpPr>
          <p:cNvPr id="3" name="Content Placeholder 2"/>
          <p:cNvSpPr>
            <a:spLocks noGrp="1"/>
          </p:cNvSpPr>
          <p:nvPr>
            <p:ph idx="1"/>
          </p:nvPr>
        </p:nvSpPr>
        <p:spPr>
          <a:xfrm>
            <a:off x="457200" y="1600200"/>
            <a:ext cx="8229600" cy="5029200"/>
          </a:xfrm>
        </p:spPr>
        <p:txBody>
          <a:bodyPr>
            <a:normAutofit/>
          </a:bodyPr>
          <a:lstStyle/>
          <a:p>
            <a:pPr algn="just"/>
            <a:r>
              <a:rPr lang="en-US" sz="3600" b="1" dirty="0" smtClean="0">
                <a:solidFill>
                  <a:srgbClr val="003300"/>
                </a:solidFill>
              </a:rPr>
              <a:t>ALLOWS INDEPENDENT FREQUENCY OPEARTION OF THE CONNECTED GRIDS</a:t>
            </a:r>
          </a:p>
          <a:p>
            <a:pPr algn="just"/>
            <a:r>
              <a:rPr lang="en-US" sz="3600" b="1" dirty="0" smtClean="0">
                <a:solidFill>
                  <a:srgbClr val="003300"/>
                </a:solidFill>
              </a:rPr>
              <a:t>DONOT ALLOWS DISTURBANCES TO TRAVEL FROM ONE GRID TO ANOTHER</a:t>
            </a:r>
          </a:p>
          <a:p>
            <a:pPr algn="just"/>
            <a:r>
              <a:rPr lang="en-US" sz="3600" dirty="0" smtClean="0"/>
              <a:t> </a:t>
            </a:r>
            <a:r>
              <a:rPr lang="en-US" sz="3600" b="1" dirty="0" smtClean="0">
                <a:solidFill>
                  <a:srgbClr val="003300"/>
                </a:solidFill>
              </a:rPr>
              <a:t>HVDC AVOIDS THE HEAVY CURRENTS REQUIRED TO CHARGE AND DISCHARGE THE CABLE </a:t>
            </a:r>
            <a:r>
              <a:rPr lang="en-US" sz="3600" b="1" dirty="0" smtClean="0">
                <a:solidFill>
                  <a:srgbClr val="003300"/>
                </a:solidFill>
                <a:hlinkClick r:id="rId2" tooltip="Capacitance"/>
              </a:rPr>
              <a:t>CAPACITANCE</a:t>
            </a:r>
            <a:r>
              <a:rPr lang="en-US" sz="3600" b="1" dirty="0" smtClean="0">
                <a:solidFill>
                  <a:srgbClr val="003300"/>
                </a:solidFill>
              </a:rPr>
              <a:t> EACH CYCLE. FOR SHORTER DISTANCES.</a:t>
            </a:r>
          </a:p>
          <a:p>
            <a:pPr algn="just"/>
            <a:endParaRPr lang="en-US" sz="3600" dirty="0" smtClean="0"/>
          </a:p>
          <a:p>
            <a:pPr algn="just"/>
            <a:endParaRPr lang="en-US" sz="3600" b="1" dirty="0">
              <a:solidFill>
                <a:srgbClr val="003300"/>
              </a:solidFill>
            </a:endParaRPr>
          </a:p>
        </p:txBody>
      </p:sp>
    </p:spTree>
    <p:extLst>
      <p:ext uri="{BB962C8B-B14F-4D97-AF65-F5344CB8AC3E}">
        <p14:creationId xmlns="" xmlns:p14="http://schemas.microsoft.com/office/powerpoint/2010/main" val="303030660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C00000"/>
                </a:solidFill>
              </a:rPr>
              <a:t>HVDC-ADVANTAGES</a:t>
            </a:r>
            <a:endParaRPr lang="en-US" dirty="0"/>
          </a:p>
        </p:txBody>
      </p:sp>
      <p:sp>
        <p:nvSpPr>
          <p:cNvPr id="3" name="Content Placeholder 2"/>
          <p:cNvSpPr>
            <a:spLocks noGrp="1"/>
          </p:cNvSpPr>
          <p:nvPr>
            <p:ph idx="1"/>
          </p:nvPr>
        </p:nvSpPr>
        <p:spPr>
          <a:xfrm>
            <a:off x="457200" y="1371600"/>
            <a:ext cx="8686800" cy="5257800"/>
          </a:xfrm>
        </p:spPr>
        <p:txBody>
          <a:bodyPr>
            <a:noAutofit/>
          </a:bodyPr>
          <a:lstStyle/>
          <a:p>
            <a:r>
              <a:rPr lang="en-US" sz="4000" b="1" dirty="0" smtClean="0">
                <a:solidFill>
                  <a:srgbClr val="003300"/>
                </a:solidFill>
              </a:rPr>
              <a:t>FOR LONG-DISTANCE </a:t>
            </a:r>
            <a:r>
              <a:rPr lang="en-US" sz="4000" b="1" dirty="0" smtClean="0">
                <a:solidFill>
                  <a:srgbClr val="003300"/>
                </a:solidFill>
              </a:rPr>
              <a:t>TRANSMISSION , </a:t>
            </a:r>
            <a:r>
              <a:rPr lang="en-US" sz="4000" b="1" dirty="0" smtClean="0">
                <a:solidFill>
                  <a:srgbClr val="003300"/>
                </a:solidFill>
              </a:rPr>
              <a:t>HVDC SYSTEMS </a:t>
            </a:r>
            <a:r>
              <a:rPr lang="en-US" sz="4000" b="1" dirty="0" smtClean="0">
                <a:solidFill>
                  <a:srgbClr val="003300"/>
                </a:solidFill>
              </a:rPr>
              <a:t>LESS </a:t>
            </a:r>
            <a:r>
              <a:rPr lang="en-US" sz="4000" b="1" dirty="0" smtClean="0">
                <a:solidFill>
                  <a:srgbClr val="003300"/>
                </a:solidFill>
              </a:rPr>
              <a:t>EXPENSIVE AND SUFFER LOWER ELECTRICAL LOSSES</a:t>
            </a:r>
          </a:p>
          <a:p>
            <a:r>
              <a:rPr lang="en-US" sz="4000" b="1" dirty="0" smtClean="0">
                <a:solidFill>
                  <a:srgbClr val="003300"/>
                </a:solidFill>
              </a:rPr>
              <a:t>HVDC ALLOWS POWER TRANSMISSION BETWEEN </a:t>
            </a:r>
            <a:r>
              <a:rPr lang="en-US" sz="4000" b="1" dirty="0" smtClean="0">
                <a:solidFill>
                  <a:srgbClr val="003300"/>
                </a:solidFill>
                <a:hlinkClick r:id="rId2" tooltip="Synchronization (alternating current)"/>
              </a:rPr>
              <a:t>UNSYNCHRONIZED</a:t>
            </a:r>
            <a:r>
              <a:rPr lang="en-US" sz="4000" b="1" dirty="0" smtClean="0">
                <a:solidFill>
                  <a:srgbClr val="003300"/>
                </a:solidFill>
              </a:rPr>
              <a:t> AC TRANSMISSION SYSTEMS</a:t>
            </a:r>
            <a:r>
              <a:rPr lang="en-US" sz="2800" dirty="0" smtClean="0"/>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7030A0"/>
                </a:solidFill>
              </a:rPr>
              <a:t>EXISTING POWER TRADE-NEPAL</a:t>
            </a:r>
            <a:endParaRPr lang="en-US" b="1" dirty="0">
              <a:solidFill>
                <a:srgbClr val="7030A0"/>
              </a:solidFill>
            </a:endParaRPr>
          </a:p>
        </p:txBody>
      </p:sp>
      <p:sp>
        <p:nvSpPr>
          <p:cNvPr id="3" name="Content Placeholder 2"/>
          <p:cNvSpPr>
            <a:spLocks noGrp="1"/>
          </p:cNvSpPr>
          <p:nvPr>
            <p:ph idx="1"/>
          </p:nvPr>
        </p:nvSpPr>
        <p:spPr>
          <a:xfrm>
            <a:off x="457200" y="1600200"/>
            <a:ext cx="8229600" cy="5181600"/>
          </a:xfrm>
        </p:spPr>
        <p:txBody>
          <a:bodyPr>
            <a:normAutofit fontScale="85000" lnSpcReduction="10000"/>
          </a:bodyPr>
          <a:lstStyle/>
          <a:p>
            <a:pPr lvl="0" algn="just"/>
            <a:r>
              <a:rPr lang="en-US" b="1" dirty="0" smtClean="0">
                <a:solidFill>
                  <a:srgbClr val="000099"/>
                </a:solidFill>
              </a:rPr>
              <a:t>AGREEMENT EXECUTED BETWEEN INDIA &amp; NEPAL.</a:t>
            </a:r>
          </a:p>
          <a:p>
            <a:pPr lvl="0" algn="just"/>
            <a:r>
              <a:rPr lang="en-US" b="1" dirty="0" smtClean="0">
                <a:solidFill>
                  <a:srgbClr val="000099"/>
                </a:solidFill>
              </a:rPr>
              <a:t>BIHAR HAS AGREED TO SUPPLY 50 % GENERATED POWER FROM KOSI HEP.  </a:t>
            </a:r>
          </a:p>
          <a:p>
            <a:pPr lvl="0" algn="just"/>
            <a:r>
              <a:rPr lang="en-US" b="1" dirty="0" smtClean="0">
                <a:solidFill>
                  <a:srgbClr val="000099"/>
                </a:solidFill>
              </a:rPr>
              <a:t>THE PROJECT HAS NOT GENERATED POWER TO ITS RATED CAPACITY </a:t>
            </a:r>
          </a:p>
          <a:p>
            <a:pPr lvl="0" algn="just"/>
            <a:r>
              <a:rPr lang="en-US" b="1" dirty="0" smtClean="0">
                <a:solidFill>
                  <a:srgbClr val="000099"/>
                </a:solidFill>
              </a:rPr>
              <a:t>BIHAR THROUGH ERSTWHILE BSEB HAS  SUPPLIED 50 % POWER FROM ITS OWN SOURCE TO HONOUR THE INDO NEPAL AGREEMENT. </a:t>
            </a:r>
          </a:p>
          <a:p>
            <a:pPr lvl="0" algn="just"/>
            <a:r>
              <a:rPr lang="en-US" b="1" dirty="0" smtClean="0">
                <a:solidFill>
                  <a:srgbClr val="000099"/>
                </a:solidFill>
              </a:rPr>
              <a:t>GOVT. OF INDIA HAS ALLOCATED 50 MW CHEAPER POWER TO BIHAR FOR SUPPLY TO NEPAL </a:t>
            </a:r>
          </a:p>
          <a:p>
            <a:pPr lvl="0" algn="just"/>
            <a:r>
              <a:rPr lang="en-US" b="1" dirty="0" smtClean="0">
                <a:solidFill>
                  <a:srgbClr val="000099"/>
                </a:solidFill>
              </a:rPr>
              <a:t>BIHAR IS SUPPLYING MORE POWER i.e. 125 MW DURING EVENING TO NEPAL ON PRIORITY BASIS.  </a:t>
            </a:r>
          </a:p>
          <a:p>
            <a:endParaRPr lang="en-US" dirty="0"/>
          </a:p>
        </p:txBody>
      </p:sp>
    </p:spTree>
    <p:extLst>
      <p:ext uri="{BB962C8B-B14F-4D97-AF65-F5344CB8AC3E}">
        <p14:creationId xmlns="" xmlns:p14="http://schemas.microsoft.com/office/powerpoint/2010/main" val="255993112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rgbClr val="003300"/>
                </a:solidFill>
              </a:rPr>
              <a:t>REQUIREMENTS FOR HVDC TRANSMISSION</a:t>
            </a:r>
            <a:endParaRPr lang="en-US" b="1" dirty="0">
              <a:solidFill>
                <a:srgbClr val="003300"/>
              </a:solidFill>
            </a:endParaRPr>
          </a:p>
        </p:txBody>
      </p:sp>
      <p:sp>
        <p:nvSpPr>
          <p:cNvPr id="3" name="Content Placeholder 2"/>
          <p:cNvSpPr>
            <a:spLocks noGrp="1"/>
          </p:cNvSpPr>
          <p:nvPr>
            <p:ph idx="1"/>
          </p:nvPr>
        </p:nvSpPr>
        <p:spPr>
          <a:xfrm>
            <a:off x="0" y="1600200"/>
            <a:ext cx="8839200" cy="4953000"/>
          </a:xfrm>
        </p:spPr>
        <p:txBody>
          <a:bodyPr>
            <a:normAutofit/>
          </a:bodyPr>
          <a:lstStyle/>
          <a:p>
            <a:r>
              <a:rPr lang="en-US" b="1" dirty="0" smtClean="0">
                <a:solidFill>
                  <a:srgbClr val="C00000"/>
                </a:solidFill>
              </a:rPr>
              <a:t> </a:t>
            </a:r>
            <a:r>
              <a:rPr lang="en-US" sz="3600" b="1" dirty="0" smtClean="0">
                <a:solidFill>
                  <a:srgbClr val="C00000"/>
                </a:solidFill>
              </a:rPr>
              <a:t>ACTIVE POWER CONTROL AND FREQUENCY SUPPORT</a:t>
            </a:r>
          </a:p>
          <a:p>
            <a:r>
              <a:rPr lang="en-US" sz="3600" b="1" dirty="0" smtClean="0">
                <a:solidFill>
                  <a:srgbClr val="C00000"/>
                </a:solidFill>
              </a:rPr>
              <a:t> REACTIVE POWER CONTROL AND VOLTAGE SUPPORT</a:t>
            </a:r>
          </a:p>
          <a:p>
            <a:r>
              <a:rPr lang="en-US" sz="3600" b="1" dirty="0" smtClean="0">
                <a:solidFill>
                  <a:srgbClr val="C00000"/>
                </a:solidFill>
              </a:rPr>
              <a:t> FAULT RIDE THROUGH</a:t>
            </a:r>
          </a:p>
          <a:p>
            <a:r>
              <a:rPr lang="en-US" sz="3600" b="1" dirty="0" smtClean="0">
                <a:solidFill>
                  <a:srgbClr val="C00000"/>
                </a:solidFill>
              </a:rPr>
              <a:t> PROTECTION DEVICES AND SETTINGS</a:t>
            </a:r>
          </a:p>
          <a:p>
            <a:r>
              <a:rPr lang="en-US" sz="3600" b="1" dirty="0" smtClean="0">
                <a:solidFill>
                  <a:srgbClr val="C00000"/>
                </a:solidFill>
              </a:rPr>
              <a:t> POWER SYSTEM RESTORATION</a:t>
            </a:r>
            <a:endParaRPr lang="en-US" sz="3600" b="1" dirty="0">
              <a:solidFill>
                <a:srgbClr val="C00000"/>
              </a:solidFill>
            </a:endParaRPr>
          </a:p>
        </p:txBody>
      </p:sp>
    </p:spTree>
    <p:extLst>
      <p:ext uri="{BB962C8B-B14F-4D97-AF65-F5344CB8AC3E}">
        <p14:creationId xmlns="" xmlns:p14="http://schemas.microsoft.com/office/powerpoint/2010/main" val="166596108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rgbClr val="003300"/>
                </a:solidFill>
              </a:rPr>
              <a:t>FOR BIHAR </a:t>
            </a:r>
            <a:r>
              <a:rPr lang="en-US" b="1" dirty="0" smtClean="0">
                <a:solidFill>
                  <a:srgbClr val="003300"/>
                </a:solidFill>
              </a:rPr>
              <a:t>-UNREMUNERATIVE </a:t>
            </a:r>
            <a:r>
              <a:rPr lang="en-US" b="1" dirty="0" smtClean="0">
                <a:solidFill>
                  <a:srgbClr val="003300"/>
                </a:solidFill>
              </a:rPr>
              <a:t>HVDC </a:t>
            </a:r>
            <a:r>
              <a:rPr lang="en-US" b="1" dirty="0" smtClean="0">
                <a:solidFill>
                  <a:srgbClr val="003300"/>
                </a:solidFill>
              </a:rPr>
              <a:t>SYSTEM</a:t>
            </a:r>
            <a:endParaRPr lang="en-US" b="1" dirty="0">
              <a:solidFill>
                <a:srgbClr val="003300"/>
              </a:solidFill>
            </a:endParaRPr>
          </a:p>
        </p:txBody>
      </p:sp>
      <p:sp>
        <p:nvSpPr>
          <p:cNvPr id="3" name="Content Placeholder 2"/>
          <p:cNvSpPr>
            <a:spLocks noGrp="1"/>
          </p:cNvSpPr>
          <p:nvPr>
            <p:ph idx="1"/>
          </p:nvPr>
        </p:nvSpPr>
        <p:spPr>
          <a:xfrm>
            <a:off x="0" y="1600200"/>
            <a:ext cx="8915400" cy="5105400"/>
          </a:xfrm>
        </p:spPr>
        <p:txBody>
          <a:bodyPr/>
          <a:lstStyle/>
          <a:p>
            <a:r>
              <a:rPr lang="en-US" b="1" dirty="0" smtClean="0">
                <a:solidFill>
                  <a:srgbClr val="003300"/>
                </a:solidFill>
              </a:rPr>
              <a:t>REGULATED AND LOW TARIFF RATE. </a:t>
            </a:r>
          </a:p>
          <a:p>
            <a:r>
              <a:rPr lang="en-US" b="1" dirty="0" smtClean="0">
                <a:solidFill>
                  <a:srgbClr val="003300"/>
                </a:solidFill>
              </a:rPr>
              <a:t>LOW QUANTUM OF POWER EXCHANGE BETWEEN BHUTAN AND NEPAL DESPITE HIGH POTENTIAL.</a:t>
            </a:r>
          </a:p>
          <a:p>
            <a:r>
              <a:rPr lang="en-US" b="1" dirty="0" smtClean="0">
                <a:solidFill>
                  <a:srgbClr val="003300"/>
                </a:solidFill>
              </a:rPr>
              <a:t>UNIDIRECTIONAL POWER FLOW</a:t>
            </a:r>
          </a:p>
          <a:p>
            <a:r>
              <a:rPr lang="en-US" b="1" dirty="0" smtClean="0">
                <a:solidFill>
                  <a:srgbClr val="003300"/>
                </a:solidFill>
              </a:rPr>
              <a:t>NON PARTICIPATION OF IPPs.</a:t>
            </a:r>
          </a:p>
          <a:p>
            <a:r>
              <a:rPr lang="en-US" b="1" dirty="0" smtClean="0">
                <a:solidFill>
                  <a:srgbClr val="003300"/>
                </a:solidFill>
              </a:rPr>
              <a:t>HVDC FOR CROSS BORDER </a:t>
            </a:r>
            <a:r>
              <a:rPr lang="en-US" b="1" dirty="0" smtClean="0">
                <a:solidFill>
                  <a:srgbClr val="003300"/>
                </a:solidFill>
              </a:rPr>
              <a:t>POWER FLOW </a:t>
            </a:r>
            <a:r>
              <a:rPr lang="en-US" b="1" dirty="0" smtClean="0">
                <a:solidFill>
                  <a:srgbClr val="003300"/>
                </a:solidFill>
              </a:rPr>
              <a:t>IS DESIRABLE BUT  VOLUME IS THE BARRIER.</a:t>
            </a:r>
            <a:endParaRPr lang="en-US" b="1" dirty="0">
              <a:solidFill>
                <a:srgbClr val="003300"/>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C00000"/>
                </a:solidFill>
              </a:rPr>
              <a:t>BIHAR AS REGIONAL HVDC HUB</a:t>
            </a:r>
            <a:endParaRPr lang="en-US" b="1" dirty="0">
              <a:solidFill>
                <a:srgbClr val="C00000"/>
              </a:solidFill>
            </a:endParaRPr>
          </a:p>
        </p:txBody>
      </p:sp>
      <p:sp>
        <p:nvSpPr>
          <p:cNvPr id="3" name="Content Placeholder 2"/>
          <p:cNvSpPr>
            <a:spLocks noGrp="1"/>
          </p:cNvSpPr>
          <p:nvPr>
            <p:ph idx="1"/>
          </p:nvPr>
        </p:nvSpPr>
        <p:spPr>
          <a:xfrm>
            <a:off x="457200" y="1143000"/>
            <a:ext cx="8229600" cy="5486400"/>
          </a:xfrm>
        </p:spPr>
        <p:txBody>
          <a:bodyPr>
            <a:normAutofit/>
          </a:bodyPr>
          <a:lstStyle/>
          <a:p>
            <a:r>
              <a:rPr lang="en-US" sz="2800" b="1" dirty="0" smtClean="0">
                <a:solidFill>
                  <a:srgbClr val="003300"/>
                </a:solidFill>
              </a:rPr>
              <a:t>BIHAR CAN BE </a:t>
            </a:r>
            <a:r>
              <a:rPr lang="en-US" sz="2800" b="1" dirty="0" smtClean="0">
                <a:solidFill>
                  <a:srgbClr val="003300"/>
                </a:solidFill>
              </a:rPr>
              <a:t>HUB </a:t>
            </a:r>
            <a:r>
              <a:rPr lang="en-US" sz="2800" b="1" dirty="0" smtClean="0">
                <a:solidFill>
                  <a:srgbClr val="003300"/>
                </a:solidFill>
              </a:rPr>
              <a:t>FOR </a:t>
            </a:r>
            <a:r>
              <a:rPr lang="en-US" sz="2800" b="1" dirty="0" smtClean="0">
                <a:solidFill>
                  <a:srgbClr val="003300"/>
                </a:solidFill>
              </a:rPr>
              <a:t>CROSS BORDER </a:t>
            </a:r>
            <a:r>
              <a:rPr lang="en-US" sz="2800" b="1" dirty="0" smtClean="0">
                <a:solidFill>
                  <a:srgbClr val="003300"/>
                </a:solidFill>
              </a:rPr>
              <a:t>TRADE </a:t>
            </a:r>
            <a:r>
              <a:rPr lang="en-US" sz="2800" b="1" dirty="0" smtClean="0">
                <a:solidFill>
                  <a:srgbClr val="003300"/>
                </a:solidFill>
              </a:rPr>
              <a:t>IN POWER FOR NEAPL AND BHUTAN.</a:t>
            </a:r>
          </a:p>
          <a:p>
            <a:r>
              <a:rPr lang="en-US" sz="2800" b="1" dirty="0" smtClean="0">
                <a:solidFill>
                  <a:srgbClr val="003300"/>
                </a:solidFill>
              </a:rPr>
              <a:t>VOLUME OF TRADE MAY JUSTIFY HVDC SYSTEM DEVELOPMENT TRANSMISSION LICENSEE.</a:t>
            </a:r>
          </a:p>
          <a:p>
            <a:r>
              <a:rPr lang="en-US" sz="2800" b="1" dirty="0" smtClean="0">
                <a:solidFill>
                  <a:srgbClr val="003300"/>
                </a:solidFill>
              </a:rPr>
              <a:t>THE PRESENT SYNCRONOUS  CROSS BORDER TRADE IN POWER CAN NOT SUSTAIN THE POTENTIAL AVAILABLE WITH NEPAL AND BHUTAN.</a:t>
            </a:r>
          </a:p>
          <a:p>
            <a:r>
              <a:rPr lang="en-US" sz="2800" b="1" dirty="0" smtClean="0">
                <a:solidFill>
                  <a:srgbClr val="003300"/>
                </a:solidFill>
              </a:rPr>
              <a:t>WITH INCREASING VOLUME OF TRADE IN POWER LOSSES WILL RISE BEYOND REGULATORY NORMS WITH ACCOMPAYING DANGER OF FAULTS CROSSING THE BOUNDARIES.</a:t>
            </a:r>
          </a:p>
          <a:p>
            <a:endParaRPr lang="en-US" b="1" dirty="0">
              <a:solidFill>
                <a:srgbClr val="003300"/>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600200"/>
          </a:xfrm>
        </p:spPr>
        <p:txBody>
          <a:bodyPr>
            <a:normAutofit fontScale="90000"/>
          </a:bodyPr>
          <a:lstStyle/>
          <a:p>
            <a:r>
              <a:rPr lang="en-US" b="1" dirty="0" smtClean="0">
                <a:solidFill>
                  <a:srgbClr val="003300"/>
                </a:solidFill>
              </a:rPr>
              <a:t>ISSUES FOR BIHAR- OPEN UP THE BOUNDARIES AMONG SAARC COUNTRIES</a:t>
            </a:r>
            <a:endParaRPr lang="en-US" b="1" dirty="0">
              <a:solidFill>
                <a:srgbClr val="003300"/>
              </a:solidFill>
            </a:endParaRPr>
          </a:p>
        </p:txBody>
      </p:sp>
      <p:sp>
        <p:nvSpPr>
          <p:cNvPr id="3" name="Content Placeholder 2"/>
          <p:cNvSpPr>
            <a:spLocks noGrp="1"/>
          </p:cNvSpPr>
          <p:nvPr>
            <p:ph idx="1"/>
          </p:nvPr>
        </p:nvSpPr>
        <p:spPr>
          <a:xfrm>
            <a:off x="457200" y="1600200"/>
            <a:ext cx="8229600" cy="4953000"/>
          </a:xfrm>
        </p:spPr>
        <p:txBody>
          <a:bodyPr/>
          <a:lstStyle/>
          <a:p>
            <a:r>
              <a:rPr lang="en-US" b="1" dirty="0" smtClean="0">
                <a:solidFill>
                  <a:srgbClr val="C00000"/>
                </a:solidFill>
              </a:rPr>
              <a:t>DEVELOPMENT OF INTERNATIONAL GRID AND GRID CONTROL.</a:t>
            </a:r>
          </a:p>
          <a:p>
            <a:r>
              <a:rPr lang="en-US" b="1" dirty="0" smtClean="0">
                <a:solidFill>
                  <a:srgbClr val="C00000"/>
                </a:solidFill>
              </a:rPr>
              <a:t>INTERNATIONAL REGULATORY FRAME WORK</a:t>
            </a:r>
          </a:p>
          <a:p>
            <a:r>
              <a:rPr lang="en-US" b="1" dirty="0" smtClean="0">
                <a:solidFill>
                  <a:srgbClr val="C00000"/>
                </a:solidFill>
              </a:rPr>
              <a:t>REMUNERATIVE TRANSMISSION CHARGES</a:t>
            </a:r>
          </a:p>
          <a:p>
            <a:r>
              <a:rPr lang="en-US" b="1" dirty="0" smtClean="0">
                <a:solidFill>
                  <a:srgbClr val="C00000"/>
                </a:solidFill>
              </a:rPr>
              <a:t>REMUNERATIVE DEMAND AND SUPPLY</a:t>
            </a:r>
          </a:p>
          <a:p>
            <a:r>
              <a:rPr lang="en-US" b="1" dirty="0" smtClean="0">
                <a:solidFill>
                  <a:srgbClr val="C00000"/>
                </a:solidFill>
              </a:rPr>
              <a:t>DISPUTE RESOLUTION MECHANISM</a:t>
            </a:r>
          </a:p>
          <a:p>
            <a:r>
              <a:rPr lang="en-US" b="1" dirty="0" smtClean="0">
                <a:solidFill>
                  <a:srgbClr val="C00000"/>
                </a:solidFill>
              </a:rPr>
              <a:t>DIFFERNTIAL DUTIES AND TARIFF</a:t>
            </a:r>
          </a:p>
          <a:p>
            <a:r>
              <a:rPr lang="en-US" b="1" dirty="0" smtClean="0">
                <a:solidFill>
                  <a:srgbClr val="C00000"/>
                </a:solidFill>
              </a:rPr>
              <a:t>GENERAL NETWORK ACCESS</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pPr algn="ctr">
              <a:buNone/>
            </a:pPr>
            <a:r>
              <a:rPr lang="en-US" sz="9600" b="1" dirty="0" smtClean="0">
                <a:solidFill>
                  <a:srgbClr val="000099"/>
                </a:solidFill>
              </a:rPr>
              <a:t>THANKS</a:t>
            </a:r>
            <a:endParaRPr lang="en-US" sz="9600" b="1" dirty="0">
              <a:solidFill>
                <a:srgbClr val="000099"/>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7030A0"/>
                </a:solidFill>
              </a:rPr>
              <a:t>EXISTING POWER TRADE-NEPAL</a:t>
            </a:r>
            <a:endParaRPr lang="en-US" dirty="0"/>
          </a:p>
        </p:txBody>
      </p:sp>
      <p:sp>
        <p:nvSpPr>
          <p:cNvPr id="3" name="Content Placeholder 2"/>
          <p:cNvSpPr>
            <a:spLocks noGrp="1"/>
          </p:cNvSpPr>
          <p:nvPr>
            <p:ph idx="1"/>
          </p:nvPr>
        </p:nvSpPr>
        <p:spPr/>
        <p:txBody>
          <a:bodyPr>
            <a:normAutofit fontScale="85000" lnSpcReduction="20000"/>
          </a:bodyPr>
          <a:lstStyle/>
          <a:p>
            <a:pPr lvl="0" algn="just"/>
            <a:r>
              <a:rPr lang="en-US" sz="3300" b="1" dirty="0" smtClean="0">
                <a:solidFill>
                  <a:srgbClr val="000099"/>
                </a:solidFill>
              </a:rPr>
              <a:t>PRESENTLY NEPAL IS BEING SUPPLIED POWER THROUGH THE FOLLOWING TRANSMISSION AND SUB TRANSMISSION LINES:</a:t>
            </a:r>
          </a:p>
          <a:p>
            <a:pPr lvl="0" algn="just"/>
            <a:r>
              <a:rPr lang="en-US" sz="3300" b="1" i="1" dirty="0" smtClean="0">
                <a:solidFill>
                  <a:srgbClr val="000099"/>
                </a:solidFill>
              </a:rPr>
              <a:t>132 KV KATAIYA – KUSAHA (DUHABI) TRANSMISSION LINE</a:t>
            </a:r>
            <a:endParaRPr lang="en-US" sz="3300" b="1" dirty="0" smtClean="0">
              <a:solidFill>
                <a:srgbClr val="000099"/>
              </a:solidFill>
            </a:endParaRPr>
          </a:p>
          <a:p>
            <a:pPr lvl="0" algn="just"/>
            <a:r>
              <a:rPr lang="en-US" sz="3300" b="1" i="1" dirty="0" smtClean="0">
                <a:solidFill>
                  <a:srgbClr val="000099"/>
                </a:solidFill>
              </a:rPr>
              <a:t>132 KV BETTIAH – BALMIKINAGAR – GANDAK TRANSMISSION LINE</a:t>
            </a:r>
            <a:endParaRPr lang="en-US" sz="3300" b="1" dirty="0" smtClean="0">
              <a:solidFill>
                <a:srgbClr val="000099"/>
              </a:solidFill>
            </a:endParaRPr>
          </a:p>
          <a:p>
            <a:pPr lvl="0" algn="just"/>
            <a:r>
              <a:rPr lang="en-US" sz="3300" b="1" i="1" dirty="0" smtClean="0">
                <a:solidFill>
                  <a:srgbClr val="000099"/>
                </a:solidFill>
              </a:rPr>
              <a:t>33 KV RAXAUL – BIRGUNJ TRANSMISSION LINE </a:t>
            </a:r>
            <a:endParaRPr lang="en-US" sz="3300" b="1" dirty="0" smtClean="0">
              <a:solidFill>
                <a:srgbClr val="000099"/>
              </a:solidFill>
            </a:endParaRPr>
          </a:p>
          <a:p>
            <a:pPr lvl="0" algn="just"/>
            <a:r>
              <a:rPr lang="en-US" sz="3300" b="1" i="1" dirty="0" smtClean="0">
                <a:solidFill>
                  <a:srgbClr val="000099"/>
                </a:solidFill>
              </a:rPr>
              <a:t>33 KV SITAMARHI – JALESWOR TRANSMISSION LINE </a:t>
            </a:r>
            <a:endParaRPr lang="en-US" sz="3300" b="1" dirty="0" smtClean="0">
              <a:solidFill>
                <a:srgbClr val="000099"/>
              </a:solidFill>
            </a:endParaRPr>
          </a:p>
          <a:p>
            <a:pPr lvl="0" algn="just"/>
            <a:r>
              <a:rPr lang="en-US" sz="3300" b="1" i="1" dirty="0" smtClean="0">
                <a:solidFill>
                  <a:srgbClr val="000099"/>
                </a:solidFill>
              </a:rPr>
              <a:t>33 KV JAYANAGAR – SIRAHA TRANSMISSION LINE </a:t>
            </a:r>
            <a:endParaRPr lang="en-US" sz="3300" b="1" dirty="0" smtClean="0">
              <a:solidFill>
                <a:srgbClr val="000099"/>
              </a:solidFill>
            </a:endParaRPr>
          </a:p>
          <a:p>
            <a:pPr lvl="0" algn="just"/>
            <a:r>
              <a:rPr lang="en-US" sz="3300" b="1" i="1" dirty="0" smtClean="0">
                <a:solidFill>
                  <a:srgbClr val="000099"/>
                </a:solidFill>
              </a:rPr>
              <a:t>33 KV KATAIYA - RAJBIRAJ TRANSMISSION LINE</a:t>
            </a:r>
            <a:r>
              <a:rPr lang="en-US" sz="3300" b="1" dirty="0" smtClean="0">
                <a:solidFill>
                  <a:srgbClr val="000099"/>
                </a:solidFill>
              </a:rPr>
              <a:t> </a:t>
            </a:r>
            <a:endParaRPr lang="en-US" sz="3300" b="1" dirty="0">
              <a:solidFill>
                <a:srgbClr val="000099"/>
              </a:solidFill>
            </a:endParaRPr>
          </a:p>
          <a:p>
            <a:pPr lvl="0"/>
            <a:endParaRPr lang="en-US" dirty="0"/>
          </a:p>
        </p:txBody>
      </p:sp>
    </p:spTree>
    <p:extLst>
      <p:ext uri="{BB962C8B-B14F-4D97-AF65-F5344CB8AC3E}">
        <p14:creationId xmlns="" xmlns:p14="http://schemas.microsoft.com/office/powerpoint/2010/main" val="19299411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srgbClr val="7030A0"/>
                </a:solidFill>
              </a:rPr>
              <a:t>EXISTING POWER </a:t>
            </a:r>
            <a:r>
              <a:rPr lang="en-US" b="1" dirty="0" smtClean="0">
                <a:solidFill>
                  <a:srgbClr val="7030A0"/>
                </a:solidFill>
              </a:rPr>
              <a:t>TRADE-NEPAL</a:t>
            </a:r>
            <a:endParaRPr lang="en-US" dirty="0"/>
          </a:p>
        </p:txBody>
      </p:sp>
      <p:sp>
        <p:nvSpPr>
          <p:cNvPr id="3" name="Content Placeholder 2"/>
          <p:cNvSpPr>
            <a:spLocks noGrp="1"/>
          </p:cNvSpPr>
          <p:nvPr>
            <p:ph idx="1"/>
          </p:nvPr>
        </p:nvSpPr>
        <p:spPr>
          <a:xfrm>
            <a:off x="457200" y="1600200"/>
            <a:ext cx="8229600" cy="5105400"/>
          </a:xfrm>
        </p:spPr>
        <p:txBody>
          <a:bodyPr>
            <a:normAutofit fontScale="25000" lnSpcReduction="20000"/>
          </a:bodyPr>
          <a:lstStyle/>
          <a:p>
            <a:pPr lvl="0" algn="just">
              <a:lnSpc>
                <a:spcPct val="170000"/>
              </a:lnSpc>
            </a:pPr>
            <a:r>
              <a:rPr lang="en-US" sz="7200" b="1" dirty="0" smtClean="0">
                <a:solidFill>
                  <a:srgbClr val="000099"/>
                </a:solidFill>
              </a:rPr>
              <a:t>THE EXISTING TARIFFS APPROVED BY INDO NEPAL POWER EXCHANGE COMMITTEE (PEC) FOR 2014-15 EFFECTIVE FROM 1</a:t>
            </a:r>
            <a:r>
              <a:rPr lang="en-US" sz="7200" b="1" baseline="30000" dirty="0" smtClean="0">
                <a:solidFill>
                  <a:srgbClr val="000099"/>
                </a:solidFill>
              </a:rPr>
              <a:t>ST</a:t>
            </a:r>
            <a:r>
              <a:rPr lang="en-US" sz="7200" b="1" dirty="0" smtClean="0">
                <a:solidFill>
                  <a:srgbClr val="000099"/>
                </a:solidFill>
              </a:rPr>
              <a:t> APRIL 2014 FOR EXCHANGE OF POWER BETWEEN INDIA – NEPAL AT DIFFERENT VOLTAGE LEVELS ARE AS FOLLOWS:</a:t>
            </a:r>
          </a:p>
          <a:p>
            <a:pPr algn="just">
              <a:lnSpc>
                <a:spcPct val="170000"/>
              </a:lnSpc>
            </a:pPr>
            <a:r>
              <a:rPr lang="en-US" sz="7200" b="1" dirty="0" smtClean="0">
                <a:solidFill>
                  <a:srgbClr val="000099"/>
                </a:solidFill>
              </a:rPr>
              <a:t> </a:t>
            </a:r>
            <a:r>
              <a:rPr lang="de-DE" sz="7200" b="1" dirty="0" smtClean="0">
                <a:solidFill>
                  <a:srgbClr val="000099"/>
                </a:solidFill>
              </a:rPr>
              <a:t>132 KV KATAIYA – KUSAHA (DUHABI) – RS. 5.05 / KWH</a:t>
            </a:r>
            <a:endParaRPr lang="en-US" sz="7200" b="1" dirty="0" smtClean="0">
              <a:solidFill>
                <a:srgbClr val="000099"/>
              </a:solidFill>
            </a:endParaRPr>
          </a:p>
          <a:p>
            <a:pPr lvl="0" algn="just">
              <a:lnSpc>
                <a:spcPct val="170000"/>
              </a:lnSpc>
            </a:pPr>
            <a:r>
              <a:rPr lang="de-DE" sz="7200" b="1" dirty="0" smtClean="0">
                <a:solidFill>
                  <a:srgbClr val="000099"/>
                </a:solidFill>
              </a:rPr>
              <a:t>132 KV BETTIAH – BALMIKINAGAR – GANDAK -  RS. 5.05 / KWH</a:t>
            </a:r>
            <a:endParaRPr lang="en-US" sz="7200" b="1" dirty="0" smtClean="0">
              <a:solidFill>
                <a:srgbClr val="000099"/>
              </a:solidFill>
            </a:endParaRPr>
          </a:p>
          <a:p>
            <a:pPr lvl="0" algn="just">
              <a:lnSpc>
                <a:spcPct val="170000"/>
              </a:lnSpc>
            </a:pPr>
            <a:r>
              <a:rPr lang="en-US" sz="7200" b="1" dirty="0" smtClean="0">
                <a:solidFill>
                  <a:srgbClr val="000099"/>
                </a:solidFill>
              </a:rPr>
              <a:t>33 KV RAXAUL – BIRGUNJ TRANSMISSION LINE - RS. 5.46 / KWH) </a:t>
            </a:r>
          </a:p>
          <a:p>
            <a:pPr lvl="0" algn="just">
              <a:lnSpc>
                <a:spcPct val="170000"/>
              </a:lnSpc>
            </a:pPr>
            <a:r>
              <a:rPr lang="en-US" sz="7200" b="1" dirty="0" smtClean="0">
                <a:solidFill>
                  <a:srgbClr val="000099"/>
                </a:solidFill>
              </a:rPr>
              <a:t>33 KV SITAMARHI – JALESWOR TRANSMISSION LINE - RS. 5.46 / KWH </a:t>
            </a:r>
          </a:p>
          <a:p>
            <a:pPr lvl="0" algn="just">
              <a:lnSpc>
                <a:spcPct val="170000"/>
              </a:lnSpc>
            </a:pPr>
            <a:r>
              <a:rPr lang="en-US" sz="7200" b="1" dirty="0" smtClean="0">
                <a:solidFill>
                  <a:srgbClr val="000099"/>
                </a:solidFill>
              </a:rPr>
              <a:t>33 KV JAYANAGAR – SIRAHA TRANSMISSION LINE - RS. 5.46 / KWH</a:t>
            </a:r>
          </a:p>
          <a:p>
            <a:pPr lvl="0" algn="just">
              <a:lnSpc>
                <a:spcPct val="170000"/>
              </a:lnSpc>
            </a:pPr>
            <a:r>
              <a:rPr lang="en-US" sz="7200" b="1" dirty="0" smtClean="0">
                <a:solidFill>
                  <a:srgbClr val="000099"/>
                </a:solidFill>
              </a:rPr>
              <a:t>33 KV KATAIYA - RAJBIRAJ TRANSMISSION LINE - RS. 3.90 / KWH (SUBSIDIZED RATE I.E. RS. 5.46 PER KWH X 10/14 = RS. 3.90 PER KWH)</a:t>
            </a:r>
          </a:p>
          <a:p>
            <a:pPr>
              <a:lnSpc>
                <a:spcPct val="170000"/>
              </a:lnSpc>
            </a:pPr>
            <a:endParaRPr lang="en-US" sz="7200" b="1" dirty="0"/>
          </a:p>
          <a:p>
            <a:endParaRPr lang="en-US" sz="7000" dirty="0"/>
          </a:p>
        </p:txBody>
      </p:sp>
    </p:spTree>
    <p:extLst>
      <p:ext uri="{BB962C8B-B14F-4D97-AF65-F5344CB8AC3E}">
        <p14:creationId xmlns="" xmlns:p14="http://schemas.microsoft.com/office/powerpoint/2010/main" val="14720163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7030A0"/>
                </a:solidFill>
              </a:rPr>
              <a:t>EXISTING POWER TRADE-NEPAL</a:t>
            </a:r>
            <a:endParaRPr lang="en-US" dirty="0"/>
          </a:p>
        </p:txBody>
      </p:sp>
      <p:sp>
        <p:nvSpPr>
          <p:cNvPr id="3" name="Content Placeholder 2"/>
          <p:cNvSpPr>
            <a:spLocks noGrp="1"/>
          </p:cNvSpPr>
          <p:nvPr>
            <p:ph idx="1"/>
          </p:nvPr>
        </p:nvSpPr>
        <p:spPr>
          <a:xfrm>
            <a:off x="762000" y="1600200"/>
            <a:ext cx="8229600" cy="5029200"/>
          </a:xfrm>
        </p:spPr>
        <p:txBody>
          <a:bodyPr>
            <a:normAutofit fontScale="92500" lnSpcReduction="10000"/>
          </a:bodyPr>
          <a:lstStyle/>
          <a:p>
            <a:pPr lvl="0" algn="just"/>
            <a:r>
              <a:rPr lang="en-US" b="1" dirty="0" smtClean="0">
                <a:solidFill>
                  <a:srgbClr val="000099"/>
                </a:solidFill>
              </a:rPr>
              <a:t>SUPPLY OF POWER TO NEPAL BEYOND 50 MW ON 132 KV IS CHARGED AT ENERGY CHARGE @ RS. 5.40 / KWH SINCE FINANCIAL YEAR 2013-14 AT 132 KV AS DETERMINED BY BERC.  </a:t>
            </a:r>
          </a:p>
          <a:p>
            <a:pPr lvl="0" algn="just"/>
            <a:r>
              <a:rPr lang="en-US" b="1" dirty="0" smtClean="0">
                <a:solidFill>
                  <a:srgbClr val="000099"/>
                </a:solidFill>
              </a:rPr>
              <a:t>AS PER THE INDO – NEPAL AGREEMENT, SUPPLY OF POWER TO NEPAL THROUGH 33 KV D/C KATAIYA – BIRATNAGAR (CKT-1 IS UNDER BREAKDOWN AND 33 KV KATAIYA – RAJBIRAJ ARE AT SUBSIDIZED RATE IN THE RATIO 10:14 (KOSI RATE) OF THE NORMAL 33 KV RATE (i.e. RS. 5.46 / KWH). </a:t>
            </a:r>
          </a:p>
          <a:p>
            <a:endParaRPr lang="en-US" dirty="0"/>
          </a:p>
        </p:txBody>
      </p:sp>
    </p:spTree>
    <p:extLst>
      <p:ext uri="{BB962C8B-B14F-4D97-AF65-F5344CB8AC3E}">
        <p14:creationId xmlns="" xmlns:p14="http://schemas.microsoft.com/office/powerpoint/2010/main" val="57556996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7030A0"/>
                </a:solidFill>
              </a:rPr>
              <a:t>EXISTING POWER TRADE-NEPAL</a:t>
            </a:r>
            <a:endParaRPr lang="en-US" dirty="0"/>
          </a:p>
        </p:txBody>
      </p:sp>
      <p:sp>
        <p:nvSpPr>
          <p:cNvPr id="3" name="Content Placeholder 2"/>
          <p:cNvSpPr>
            <a:spLocks noGrp="1"/>
          </p:cNvSpPr>
          <p:nvPr>
            <p:ph idx="1"/>
          </p:nvPr>
        </p:nvSpPr>
        <p:spPr>
          <a:xfrm>
            <a:off x="457200" y="1600200"/>
            <a:ext cx="8229600" cy="4876800"/>
          </a:xfrm>
        </p:spPr>
        <p:txBody>
          <a:bodyPr>
            <a:normAutofit fontScale="92500"/>
          </a:bodyPr>
          <a:lstStyle/>
          <a:p>
            <a:pPr lvl="0" algn="just"/>
            <a:r>
              <a:rPr lang="en-US" b="1" dirty="0" smtClean="0">
                <a:solidFill>
                  <a:srgbClr val="000099"/>
                </a:solidFill>
              </a:rPr>
              <a:t>THE DIFFERENCE BETWEEN NORMAL 33 KV RATE &amp; SUBSIDIZED RATE COMES UNDER KOSI DISPUTE WITH NEPAL, WHICH HAS NOT YET BEEN RESOLVED BETWEEN INDIA &amp; NEPAL AND ALSO BY THE MINISTRY OF POWER &amp; MINISTRY OF EXTERNAL AFFAIRS, GOVT. OF INDIA.  </a:t>
            </a:r>
          </a:p>
          <a:p>
            <a:pPr lvl="0" algn="just"/>
            <a:r>
              <a:rPr lang="en-US" b="1" dirty="0" smtClean="0">
                <a:solidFill>
                  <a:srgbClr val="000099"/>
                </a:solidFill>
              </a:rPr>
              <a:t>BIHAR IS WILLING TO SUPPLY MORE POWER TO NEPAL BEYOND THE EXISTING TRANSACTION AS WELL AS PURCHASE POWER FROM UPCOMING HYDRO PROJECT IN NEPAL. </a:t>
            </a:r>
          </a:p>
          <a:p>
            <a:endParaRPr lang="en-US" dirty="0"/>
          </a:p>
        </p:txBody>
      </p:sp>
    </p:spTree>
    <p:extLst>
      <p:ext uri="{BB962C8B-B14F-4D97-AF65-F5344CB8AC3E}">
        <p14:creationId xmlns="" xmlns:p14="http://schemas.microsoft.com/office/powerpoint/2010/main" val="429174869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74638"/>
            <a:ext cx="8229600" cy="1143000"/>
          </a:xfrm>
        </p:spPr>
        <p:txBody>
          <a:bodyPr/>
          <a:lstStyle/>
          <a:p>
            <a:r>
              <a:rPr lang="en-US" b="1" dirty="0">
                <a:solidFill>
                  <a:srgbClr val="7030A0"/>
                </a:solidFill>
              </a:rPr>
              <a:t>EXISTING POWER TRADE-NEPAL</a:t>
            </a:r>
            <a:endParaRPr lang="en-US" dirty="0"/>
          </a:p>
        </p:txBody>
      </p:sp>
      <p:sp>
        <p:nvSpPr>
          <p:cNvPr id="3" name="Content Placeholder 2"/>
          <p:cNvSpPr>
            <a:spLocks noGrp="1"/>
          </p:cNvSpPr>
          <p:nvPr>
            <p:ph idx="1"/>
          </p:nvPr>
        </p:nvSpPr>
        <p:spPr>
          <a:xfrm>
            <a:off x="533400" y="1600200"/>
            <a:ext cx="8229600" cy="4953000"/>
          </a:xfrm>
        </p:spPr>
        <p:txBody>
          <a:bodyPr>
            <a:normAutofit fontScale="92500"/>
          </a:bodyPr>
          <a:lstStyle/>
          <a:p>
            <a:pPr lvl="0" algn="just"/>
            <a:r>
              <a:rPr lang="en-US" b="1" dirty="0" smtClean="0">
                <a:solidFill>
                  <a:srgbClr val="000099"/>
                </a:solidFill>
              </a:rPr>
              <a:t>REQUEST MADE BY THE ERSTWHILE BSEB [NOW BSPHCL] TO GOVT. OF INDIA FOR ALLOCATION OF POWER FROM ARUNA-III HEP, NEPAL BEING DEVELOPED BY SUTLUJ JAL VIDYUT NIGAM LIMITED. </a:t>
            </a:r>
          </a:p>
          <a:p>
            <a:pPr lvl="0" algn="just"/>
            <a:r>
              <a:rPr lang="en-US" b="1" dirty="0" smtClean="0">
                <a:solidFill>
                  <a:srgbClr val="000099"/>
                </a:solidFill>
              </a:rPr>
              <a:t>THE CONCERN OF BIHAR RELATED WITH PAYMENT OF MINIMUM DEMAND CHARGES BY NEPAL IN CASE OF LESS DRAWL / NO DRAWL OF POWER BY NEA IS ALSO AN ISSUE, WHICH ALSO REQUIRES TO BE ADDRESSED BY THE NEA </a:t>
            </a:r>
          </a:p>
          <a:p>
            <a:endParaRPr lang="en-US" dirty="0" smtClean="0"/>
          </a:p>
          <a:p>
            <a:endParaRPr lang="en-US" dirty="0"/>
          </a:p>
        </p:txBody>
      </p:sp>
    </p:spTree>
    <p:extLst>
      <p:ext uri="{BB962C8B-B14F-4D97-AF65-F5344CB8AC3E}">
        <p14:creationId xmlns="" xmlns:p14="http://schemas.microsoft.com/office/powerpoint/2010/main" val="1916430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7030A0"/>
                </a:solidFill>
              </a:rPr>
              <a:t>EXISTING </a:t>
            </a:r>
            <a:r>
              <a:rPr lang="en-US" b="1" dirty="0">
                <a:solidFill>
                  <a:srgbClr val="7030A0"/>
                </a:solidFill>
              </a:rPr>
              <a:t>POWER </a:t>
            </a:r>
            <a:r>
              <a:rPr lang="en-US" b="1" dirty="0" smtClean="0">
                <a:solidFill>
                  <a:srgbClr val="7030A0"/>
                </a:solidFill>
              </a:rPr>
              <a:t>TRADE-BHUTAN</a:t>
            </a:r>
            <a:endParaRPr lang="en-US" dirty="0"/>
          </a:p>
        </p:txBody>
      </p:sp>
      <p:sp>
        <p:nvSpPr>
          <p:cNvPr id="3" name="Content Placeholder 2"/>
          <p:cNvSpPr>
            <a:spLocks noGrp="1"/>
          </p:cNvSpPr>
          <p:nvPr>
            <p:ph idx="1"/>
          </p:nvPr>
        </p:nvSpPr>
        <p:spPr>
          <a:xfrm>
            <a:off x="457200" y="1600200"/>
            <a:ext cx="8229600" cy="5029200"/>
          </a:xfrm>
        </p:spPr>
        <p:txBody>
          <a:bodyPr>
            <a:normAutofit lnSpcReduction="10000"/>
          </a:bodyPr>
          <a:lstStyle/>
          <a:p>
            <a:pPr lvl="0"/>
            <a:r>
              <a:rPr lang="en-US" b="1" dirty="0" smtClean="0">
                <a:solidFill>
                  <a:srgbClr val="000099"/>
                </a:solidFill>
              </a:rPr>
              <a:t>BHUTAN HAS A POTENTIAL OF 30,000 MW HYDRO POWER GENERATION CAPACITY OUT OF WHICH ONLY 1.5% HAS BEEN TAPPED TILL NOW. </a:t>
            </a:r>
          </a:p>
          <a:p>
            <a:pPr lvl="0"/>
            <a:r>
              <a:rPr lang="en-US" b="1" dirty="0" smtClean="0">
                <a:solidFill>
                  <a:srgbClr val="000099"/>
                </a:solidFill>
              </a:rPr>
              <a:t>CHUKHA HYDRO ELECTRIC PROJECT (HEP) OF 336 MW WAS COMMISSIONED IN 1983 WITH FINANCIAL ASSISTANCE OF GOVERNMENT OF INDIA. </a:t>
            </a:r>
          </a:p>
          <a:p>
            <a:pPr lvl="0"/>
            <a:r>
              <a:rPr lang="en-US" b="1" dirty="0" smtClean="0">
                <a:solidFill>
                  <a:srgbClr val="000099"/>
                </a:solidFill>
              </a:rPr>
              <a:t>THIS WAS FOLLOWED BY SETTING UP OF 60 MW KURICHHU HEP IN YEAR 2002.</a:t>
            </a:r>
          </a:p>
          <a:p>
            <a:endParaRPr lang="en-US" dirty="0"/>
          </a:p>
        </p:txBody>
      </p:sp>
    </p:spTree>
    <p:extLst>
      <p:ext uri="{BB962C8B-B14F-4D97-AF65-F5344CB8AC3E}">
        <p14:creationId xmlns="" xmlns:p14="http://schemas.microsoft.com/office/powerpoint/2010/main" val="271492245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7030A0"/>
                </a:solidFill>
              </a:rPr>
              <a:t>EXISTING POWER TRADE-BHUTAN</a:t>
            </a:r>
            <a:endParaRPr lang="en-US" dirty="0"/>
          </a:p>
        </p:txBody>
      </p:sp>
      <p:sp>
        <p:nvSpPr>
          <p:cNvPr id="3" name="Content Placeholder 2"/>
          <p:cNvSpPr>
            <a:spLocks noGrp="1"/>
          </p:cNvSpPr>
          <p:nvPr>
            <p:ph idx="1"/>
          </p:nvPr>
        </p:nvSpPr>
        <p:spPr>
          <a:xfrm>
            <a:off x="0" y="1600200"/>
            <a:ext cx="8839200" cy="5029200"/>
          </a:xfrm>
        </p:spPr>
        <p:txBody>
          <a:bodyPr>
            <a:normAutofit fontScale="92500" lnSpcReduction="10000"/>
          </a:bodyPr>
          <a:lstStyle/>
          <a:p>
            <a:pPr lvl="0"/>
            <a:r>
              <a:rPr lang="en-US" b="1" dirty="0" smtClean="0">
                <a:solidFill>
                  <a:srgbClr val="000099"/>
                </a:solidFill>
              </a:rPr>
              <a:t>TALA HEP OF 1020 MW IS UNDER IMPLEMENTATION AND FIRST UNIT HAS BEEN COMMISSIONED ON JULY 17, 2006.</a:t>
            </a:r>
          </a:p>
          <a:p>
            <a:pPr lvl="0"/>
            <a:r>
              <a:rPr lang="en-US" b="1" dirty="0" smtClean="0">
                <a:solidFill>
                  <a:srgbClr val="000099"/>
                </a:solidFill>
              </a:rPr>
              <a:t>BIHAR HAS AN ALLOCATION 260 MW &amp; 80 MW FROM TALA &amp; CHUKKA HEP AT THE RATE RS. 2.05/KWH &amp; RS. 1.75/KWH RESPECTIVELY. </a:t>
            </a:r>
          </a:p>
          <a:p>
            <a:pPr lvl="0"/>
            <a:r>
              <a:rPr lang="en-US" b="1" dirty="0" smtClean="0">
                <a:solidFill>
                  <a:srgbClr val="000099"/>
                </a:solidFill>
              </a:rPr>
              <a:t>BIHAR HAS ALSO REQUESTED FOR ALLOCATION OF 1500 MW POWER FROM PUNATSANGCHU HEP, BHUTAN AND ALSO WILLING TO PARTICIPATE IN THE BIDDING PROCESS FOR PROCUREMENT OF POWER FROM NIKKACHU (118 MW) HEP THROUGH PTC.</a:t>
            </a:r>
          </a:p>
          <a:p>
            <a:endParaRPr lang="en-US" dirty="0"/>
          </a:p>
        </p:txBody>
      </p:sp>
    </p:spTree>
    <p:extLst>
      <p:ext uri="{BB962C8B-B14F-4D97-AF65-F5344CB8AC3E}">
        <p14:creationId xmlns="" xmlns:p14="http://schemas.microsoft.com/office/powerpoint/2010/main" val="126942800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212</TotalTime>
  <Words>1272</Words>
  <Application>Microsoft Office PowerPoint</Application>
  <PresentationFormat>On-screen Show (4:3)</PresentationFormat>
  <Paragraphs>106</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MODALITIES FOR CROSS BORDER CONNECTIVITY AND RELATED OPERATIONAL ISSUES-HVDC AND RADIAL MODE CONNECTIONS</vt:lpstr>
      <vt:lpstr>EXISTING POWER TRADE-NEPAL</vt:lpstr>
      <vt:lpstr>EXISTING POWER TRADE-NEPAL</vt:lpstr>
      <vt:lpstr>EXISTING POWER TRADE-NEPAL</vt:lpstr>
      <vt:lpstr>EXISTING POWER TRADE-NEPAL</vt:lpstr>
      <vt:lpstr>EXISTING POWER TRADE-NEPAL</vt:lpstr>
      <vt:lpstr>EXISTING POWER TRADE-NEPAL</vt:lpstr>
      <vt:lpstr>EXISTING POWER TRADE-BHUTAN</vt:lpstr>
      <vt:lpstr>EXISTING POWER TRADE-BHUTAN</vt:lpstr>
      <vt:lpstr>EXISTING POWER TRADE-BHUTAN</vt:lpstr>
      <vt:lpstr>EXISTING POWER TRADE-BHUTAN</vt:lpstr>
      <vt:lpstr>OTHER SAARC COUNTRIES- NO TRADE WITH BIHAR </vt:lpstr>
      <vt:lpstr> PAKISTAN </vt:lpstr>
      <vt:lpstr>MYANMAR</vt:lpstr>
      <vt:lpstr>MYANMAR</vt:lpstr>
      <vt:lpstr>SRI LANKA</vt:lpstr>
      <vt:lpstr>RELATED OPERATIONAL ISSUES- HVDC-DISADVANTAGES </vt:lpstr>
      <vt:lpstr>RELATED OPERATIONAL ISSUES-HVDC-ADVANTAGES</vt:lpstr>
      <vt:lpstr>HVDC-ADVANTAGES</vt:lpstr>
      <vt:lpstr>REQUIREMENTS FOR HVDC TRANSMISSION</vt:lpstr>
      <vt:lpstr>FOR BIHAR -UNREMUNERATIVE HVDC SYSTEM</vt:lpstr>
      <vt:lpstr>BIHAR AS REGIONAL HVDC HUB</vt:lpstr>
      <vt:lpstr>ISSUES FOR BIHAR- OPEN UP THE BOUNDARIES AMONG SAARC COUNTRIES</vt:lpstr>
      <vt:lpstr>Slide 24</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MODALITIES FOR CROSS BORDER CONNECTIVITY AND RELATED OPERATIONAL ISSUES-HVDC AND RADIAL MODE CONNECTIONS</dc:title>
  <dc:creator>server</dc:creator>
  <cp:lastModifiedBy>worldnet</cp:lastModifiedBy>
  <cp:revision>99</cp:revision>
  <dcterms:created xsi:type="dcterms:W3CDTF">2006-08-16T00:00:00Z</dcterms:created>
  <dcterms:modified xsi:type="dcterms:W3CDTF">2014-06-25T13:07:42Z</dcterms:modified>
</cp:coreProperties>
</file>